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notesMasterIdLst>
    <p:notesMasterId r:id="rId31"/>
  </p:notesMasterIdLst>
  <p:sldIdLst>
    <p:sldId id="256" r:id="rId2"/>
    <p:sldId id="258" r:id="rId3"/>
    <p:sldId id="265" r:id="rId4"/>
    <p:sldId id="264" r:id="rId5"/>
    <p:sldId id="260" r:id="rId6"/>
    <p:sldId id="267" r:id="rId7"/>
    <p:sldId id="291" r:id="rId8"/>
    <p:sldId id="268" r:id="rId9"/>
    <p:sldId id="293" r:id="rId10"/>
    <p:sldId id="269" r:id="rId11"/>
    <p:sldId id="261" r:id="rId12"/>
    <p:sldId id="295" r:id="rId13"/>
    <p:sldId id="271" r:id="rId14"/>
    <p:sldId id="273" r:id="rId15"/>
    <p:sldId id="272" r:id="rId16"/>
    <p:sldId id="274" r:id="rId17"/>
    <p:sldId id="275" r:id="rId18"/>
    <p:sldId id="296" r:id="rId19"/>
    <p:sldId id="276" r:id="rId20"/>
    <p:sldId id="278" r:id="rId21"/>
    <p:sldId id="279" r:id="rId22"/>
    <p:sldId id="280" r:id="rId23"/>
    <p:sldId id="289" r:id="rId24"/>
    <p:sldId id="287" r:id="rId25"/>
    <p:sldId id="288" r:id="rId26"/>
    <p:sldId id="262" r:id="rId27"/>
    <p:sldId id="284" r:id="rId28"/>
    <p:sldId id="298" r:id="rId29"/>
    <p:sldId id="25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/>
    <p:restoredTop sz="94587"/>
  </p:normalViewPr>
  <p:slideViewPr>
    <p:cSldViewPr snapToGrid="0" snapToObjects="1">
      <p:cViewPr varScale="1">
        <p:scale>
          <a:sx n="115" d="100"/>
          <a:sy n="115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141C-ED71-5E49-AB26-1C1C8CA25E6C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0D412-4539-8A49-A7CA-7D03C2A52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4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7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9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443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77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05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09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0D412-4539-8A49-A7CA-7D03C2A524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492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6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8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Toxic Comment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6255" y="3198589"/>
            <a:ext cx="9828001" cy="1069848"/>
          </a:xfrm>
        </p:spPr>
        <p:txBody>
          <a:bodyPr>
            <a:noAutofit/>
          </a:bodyPr>
          <a:lstStyle/>
          <a:p>
            <a:endParaRPr lang="en-US" sz="4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4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4000" b="1" dirty="0">
                <a:latin typeface="Apple Chancery" charset="0"/>
                <a:ea typeface="Apple Chancery" charset="0"/>
                <a:cs typeface="Apple Chancery" charset="0"/>
              </a:rPr>
              <a:t>Rajat Handa		</a:t>
            </a:r>
            <a:r>
              <a:rPr lang="en-US" sz="4000" b="1" dirty="0" err="1">
                <a:latin typeface="Apple Chancery" charset="0"/>
                <a:ea typeface="Apple Chancery" charset="0"/>
                <a:cs typeface="Apple Chancery" charset="0"/>
              </a:rPr>
              <a:t>Nima</a:t>
            </a:r>
            <a:r>
              <a:rPr lang="en-US" sz="4000" b="1" dirty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4000" b="1" dirty="0" err="1">
                <a:latin typeface="Apple Chancery" charset="0"/>
                <a:ea typeface="Apple Chancery" charset="0"/>
                <a:cs typeface="Apple Chancery" charset="0"/>
              </a:rPr>
              <a:t>Latifi</a:t>
            </a:r>
            <a:r>
              <a:rPr lang="en-US" sz="4000" b="1" dirty="0">
                <a:latin typeface="Apple Chancery" charset="0"/>
                <a:ea typeface="Apple Chancery" charset="0"/>
                <a:cs typeface="Apple Chancery" charset="0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9848" y="441286"/>
            <a:ext cx="687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charset="0"/>
                <a:ea typeface="Apple Chancery" charset="0"/>
                <a:cs typeface="Apple Chancery" charset="0"/>
              </a:rPr>
              <a:t>AIT 590: Natural Language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493" y="124505"/>
            <a:ext cx="1704805" cy="11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568" y="389743"/>
            <a:ext cx="927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GLoVE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9410" y="1618938"/>
            <a:ext cx="104031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GLoVE learns by constructing a co-occurrence matrix 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Unsupervised learning algorithm for obtaining vector representations for words.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Pre-trained vectors trained on Twitter (about 2 billion tweets).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 model contains 25-dimensional vectors for 27 billion words and phrases.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GloVe</a:t>
            </a:r>
            <a:r>
              <a:rPr lang="en-US" sz="2000" dirty="0">
                <a:ea typeface="Arial" charset="0"/>
                <a:cs typeface="Arial" charset="0"/>
              </a:rPr>
              <a:t> requires memory quadratic in the number of words.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err="1"/>
              <a:t>GloVe</a:t>
            </a:r>
            <a:r>
              <a:rPr lang="en-US" sz="2000" dirty="0"/>
              <a:t> is easier to parallelize  over word2vec. </a:t>
            </a:r>
            <a:endParaRPr lang="en-US" sz="2000" dirty="0">
              <a:ea typeface="Arial" charset="0"/>
              <a:cs typeface="Aria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138" y="383954"/>
            <a:ext cx="2893102" cy="11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5" name="Shape 135"/>
          <p:cNvSpPr txBox="1"/>
          <p:nvPr/>
        </p:nvSpPr>
        <p:spPr>
          <a:xfrm>
            <a:off x="481296" y="2737282"/>
            <a:ext cx="1378835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133" dirty="0">
                <a:latin typeface="Arial" charset="0"/>
                <a:ea typeface="Arial" charset="0"/>
                <a:cs typeface="Arial" charset="0"/>
                <a:sym typeface="Helvetica Neue"/>
              </a:rPr>
              <a:t>Problem &amp; Scope</a:t>
            </a:r>
            <a:endParaRPr sz="2133" dirty="0">
              <a:latin typeface="Arial" charset="0"/>
              <a:ea typeface="Arial" charset="0"/>
              <a:cs typeface="Arial" charset="0"/>
              <a:sym typeface="Helvetica Neue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789167" y="2737282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</a:t>
            </a:r>
            <a:endParaRPr sz="2133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1763444" y="268224"/>
            <a:ext cx="7965200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FFFFFF"/>
              </a:buClr>
              <a:buSzPts val="4000"/>
            </a:pPr>
            <a:r>
              <a:rPr lang="en-US" sz="4800" b="1" dirty="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4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9999830" y="2737282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292427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10078600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23" y="2332170"/>
            <a:ext cx="1237424" cy="1237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83" y="2379689"/>
            <a:ext cx="1237424" cy="1237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406" y="2379689"/>
            <a:ext cx="1237424" cy="1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4456370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Shape 136"/>
          <p:cNvSpPr txBox="1"/>
          <p:nvPr/>
        </p:nvSpPr>
        <p:spPr>
          <a:xfrm>
            <a:off x="4370744" y="2690516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788278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GRU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9568" y="389743"/>
            <a:ext cx="927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4012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724" y="29980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Rockwell" charset="0"/>
                <a:ea typeface="Rockwell" charset="0"/>
                <a:cs typeface="Rockwell" charset="0"/>
              </a:rPr>
              <a:t>LSTM</a:t>
            </a:r>
            <a:endParaRPr lang="en-US" sz="3200" b="1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517" y="1663908"/>
            <a:ext cx="48568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RNN is not capable of learning long-term dependencies. 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LSTM does have the ability to remove or add information to the cell state, carefully regulated by structures called gates.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Requires resources in term of hardware.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b="1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549" y="1978702"/>
            <a:ext cx="5585490" cy="20986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13866" y="407524"/>
            <a:ext cx="64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ckwell" charset="0"/>
                <a:ea typeface="Rockwell" charset="0"/>
                <a:cs typeface="Rockwell" charset="0"/>
              </a:rPr>
              <a:t>Long Short Term Memory</a:t>
            </a:r>
            <a:endParaRPr lang="en-US" b="1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8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724" y="29980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Sherlock Homes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546" y="1064301"/>
            <a:ext cx="485681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The murder was done by ‘poisoning’ the victim.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The autopsy report that just came in said that the cause of death was ‘an impact on the head’. 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Forgets the previous cause of death and all stories that were woven around this fact.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New Suspect into picture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i="1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b="1" dirty="0">
                <a:latin typeface="Rockwell" charset="0"/>
                <a:ea typeface="Rockwell" charset="0"/>
                <a:cs typeface="Rockwell" charset="0"/>
              </a:rPr>
              <a:t>XYZ </a:t>
            </a: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turns out to be the prime suspect.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56" y="1768839"/>
            <a:ext cx="5483244" cy="36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83" y="4113519"/>
            <a:ext cx="5202908" cy="2637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341" y="663896"/>
            <a:ext cx="1651000" cy="146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138" y="2918505"/>
            <a:ext cx="16510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871" y="2946580"/>
            <a:ext cx="16510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6623" y="5474179"/>
            <a:ext cx="70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John Watson is good person. Jim Moriarty on other hand is evil.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130" y="141076"/>
            <a:ext cx="4800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Forget Gate: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469" y="1390204"/>
            <a:ext cx="4586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First full stop after “</a:t>
            </a:r>
            <a:r>
              <a:rPr lang="en-US" sz="2000" i="1" dirty="0">
                <a:latin typeface="Rockwell" charset="0"/>
                <a:ea typeface="Rockwell" charset="0"/>
                <a:cs typeface="Rockwell" charset="0"/>
              </a:rPr>
              <a:t>person” </a:t>
            </a: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is encountered, the forget gate realizes that there may be a change of context in the next sentence.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Subject for sentence 1:</a:t>
            </a:r>
            <a:r>
              <a:rPr lang="en-US" sz="2000" b="1" dirty="0">
                <a:latin typeface="Rockwell" charset="0"/>
                <a:ea typeface="Rockwell" charset="0"/>
                <a:cs typeface="Rockwell" charset="0"/>
              </a:rPr>
              <a:t> “John Watson”</a:t>
            </a: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000" b="1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When full stop is encountered the position of subject is allocated to</a:t>
            </a:r>
            <a:r>
              <a:rPr lang="en-US" sz="2000" b="1" dirty="0">
                <a:latin typeface="Rockwell" charset="0"/>
                <a:ea typeface="Rockwell" charset="0"/>
                <a:cs typeface="Rockwell" charset="0"/>
              </a:rPr>
              <a:t> “Jim Moriarty”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53" y="4147971"/>
            <a:ext cx="4259345" cy="2622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5652" y="4147971"/>
            <a:ext cx="5427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Jim Moriarty was a sadistic and psychopathic individual. His nationality is Irish</a:t>
            </a:r>
            <a:r>
              <a:rPr lang="en-US" sz="2000" dirty="0"/>
              <a:t>.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4" y="1980209"/>
            <a:ext cx="2623633" cy="1371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036" y="1980209"/>
            <a:ext cx="2454517" cy="1371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30" y="141076"/>
            <a:ext cx="4800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Input Gate: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912" y="1934858"/>
            <a:ext cx="617573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Adding some new information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Sadistic and </a:t>
            </a:r>
            <a:r>
              <a:rPr lang="en-US" sz="2000" dirty="0">
                <a:solidFill>
                  <a:srgbClr val="3A3A3A"/>
                </a:solidFill>
                <a:latin typeface="Rockwell" charset="0"/>
                <a:ea typeface="Rockwell" charset="0"/>
                <a:cs typeface="Rockwell" charset="0"/>
              </a:rPr>
              <a:t>psychopathic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3A3A3A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 Three-step process 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Sigmoid function: Regulating what values need to be added to the cell state.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/>
              <a:t>Tanh</a:t>
            </a:r>
            <a:r>
              <a:rPr lang="en-US" sz="2000" dirty="0"/>
              <a:t> function: All possible values that can be added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Dot product of sigmoid filter (the sigmoid gate) and vector created using </a:t>
            </a:r>
            <a:r>
              <a:rPr lang="en-US" sz="2000" dirty="0" err="1"/>
              <a:t>Tanh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7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52" y="4698700"/>
            <a:ext cx="3153263" cy="2159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130" y="141076"/>
            <a:ext cx="4800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Output Gate: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04" y="725851"/>
            <a:ext cx="5379639" cy="29917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25651" y="4496333"/>
            <a:ext cx="53046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Sherlock Homes appears to be the only person who can keep him entertained. ________ is extremely difficult to read and anticipate.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912" y="1230321"/>
            <a:ext cx="61757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Selecting useful information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Moriarty likely to replace blank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 Three-step process 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/>
              <a:t>Tanh</a:t>
            </a:r>
            <a:r>
              <a:rPr lang="en-US" sz="2000" dirty="0"/>
              <a:t> function: All possible values that can be added.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 Sigmoid function: Regulating what values need to be added to the cell state.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Dot product of sigmoid filter (the sigmoid gate) and vector created using </a:t>
            </a:r>
            <a:r>
              <a:rPr lang="en-US" sz="2000" dirty="0" err="1"/>
              <a:t>Tanh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4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788278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GRU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9568" y="389743"/>
            <a:ext cx="927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8347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724" y="29980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GRU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4517" y="1663908"/>
            <a:ext cx="48568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Two vectors which decide what information should be passed to the output.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Update gate: How much of the past information (needs to be passed along to the future. 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Reset gate: To decide how much of the past information to forget.</a:t>
            </a:r>
          </a:p>
          <a:p>
            <a:pPr marL="742950" lvl="1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971" y="1633927"/>
            <a:ext cx="6101715" cy="2353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3889" y="407524"/>
            <a:ext cx="440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ckwell" charset="0"/>
                <a:ea typeface="Rockwell" charset="0"/>
                <a:cs typeface="Rockwell" charset="0"/>
              </a:rPr>
              <a:t>Gated Recurrent Unit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1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292427" y="2267767"/>
            <a:ext cx="1685306" cy="132538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5" name="Shape 135"/>
          <p:cNvSpPr txBox="1"/>
          <p:nvPr/>
        </p:nvSpPr>
        <p:spPr>
          <a:xfrm>
            <a:off x="481296" y="2737282"/>
            <a:ext cx="1378835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Helvetica Neue"/>
              </a:rPr>
              <a:t>Problem &amp; Scope</a:t>
            </a:r>
            <a:endParaRPr sz="2133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Helvetica Neue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849317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>
                <a:latin typeface="Helvetica Neue"/>
                <a:ea typeface="Helvetica Neue"/>
                <a:cs typeface="Helvetica Neue"/>
                <a:sym typeface="Helvetica Neue"/>
              </a:rPr>
              <a:t>Modeling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1763444" y="268224"/>
            <a:ext cx="7965200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FFFFFF"/>
              </a:buClr>
              <a:buSzPts val="4000"/>
            </a:pPr>
            <a:r>
              <a:rPr lang="en-US" sz="4800" b="1" dirty="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4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9999830" y="2737282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10078600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23" y="2332170"/>
            <a:ext cx="1237424" cy="12374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12" y="2355725"/>
            <a:ext cx="1237424" cy="12374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406" y="2376149"/>
            <a:ext cx="1237424" cy="1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724" y="29980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LSTM   VS. GRU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4517" y="1663908"/>
            <a:ext cx="485681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LSTMs control the exposure of memory content (cell state) while GRUs expose the entire cell state to other units in the network.</a:t>
            </a:r>
          </a:p>
          <a:p>
            <a:pPr marL="742950" lvl="1" indent="-285750" algn="just">
              <a:buFont typeface="Arial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The LSTM unit has separate input and forget gates, while the GRU performs both of these operations together via its reset gate.</a:t>
            </a:r>
          </a:p>
          <a:p>
            <a:pPr marL="742950" lvl="1" indent="-285750" algn="just">
              <a:buFont typeface="Arial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Not enough results to compare who is the winner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87" y="1663908"/>
            <a:ext cx="5620255" cy="27282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4045" y="6396335"/>
            <a:ext cx="674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Rockwell" charset="0"/>
                <a:ea typeface="Rockwell" charset="0"/>
                <a:cs typeface="Rockwell" charset="0"/>
              </a:rPr>
              <a:t>Ref: Empirical Evaluation of Gated Recurrent Neural Networks on Sequence Modeling</a:t>
            </a:r>
          </a:p>
          <a:p>
            <a:endParaRPr lang="en-US" sz="1200" i="1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15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754" y="26982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Results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37556"/>
              </p:ext>
            </p:extLst>
          </p:nvPr>
        </p:nvGraphicFramePr>
        <p:xfrm>
          <a:off x="554637" y="1094282"/>
          <a:ext cx="11077735" cy="50582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384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8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57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19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526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623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Embedding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Train Accuracy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Validation Accuracy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Test Accuracy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479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LSTM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Fully</a:t>
                      </a:r>
                      <a:r>
                        <a:rPr lang="en-US" sz="2000" baseline="0" dirty="0"/>
                        <a:t> Trained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479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Word2Vec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479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GRU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Fully</a:t>
                      </a:r>
                      <a:r>
                        <a:rPr lang="en-US" sz="2000" baseline="0" dirty="0"/>
                        <a:t> Trained</a:t>
                      </a:r>
                      <a:endParaRPr lang="en-US" sz="2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0.983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0.921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479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fi-FI" sz="2000" u="none" strike="noStrike" dirty="0">
                          <a:effectLst/>
                        </a:rPr>
                        <a:t>0.979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0.919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47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GRU + CNN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Baseline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GLoVE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0.992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it-IT" sz="2000" u="none" strike="noStrike" dirty="0">
                          <a:effectLst/>
                        </a:rPr>
                        <a:t>0.89</a:t>
                      </a:r>
                      <a:endParaRPr lang="it-IT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47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LSTM + CNN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Fully</a:t>
                      </a:r>
                      <a:r>
                        <a:rPr lang="en-US" sz="2000" baseline="0" dirty="0"/>
                        <a:t> Trained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0.986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0.912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6233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LSTM + CNN + GRU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Fully</a:t>
                      </a:r>
                      <a:r>
                        <a:rPr lang="en-US" sz="2000" baseline="0" dirty="0"/>
                        <a:t> Trained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0.988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0.981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2000" u="none" strike="noStrike" dirty="0">
                          <a:effectLst/>
                        </a:rPr>
                        <a:t>0.912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59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49" y="181626"/>
            <a:ext cx="9024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Results</a:t>
            </a:r>
          </a:p>
          <a:p>
            <a:r>
              <a:rPr lang="en-US" sz="2400" b="1" dirty="0">
                <a:latin typeface="Rockwell" charset="0"/>
                <a:ea typeface="Rockwell" charset="0"/>
                <a:cs typeface="Rockwell" charset="0"/>
              </a:rPr>
              <a:t>GRU-FT Confusion Matrix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95671"/>
              </p:ext>
            </p:extLst>
          </p:nvPr>
        </p:nvGraphicFramePr>
        <p:xfrm>
          <a:off x="682888" y="1948861"/>
          <a:ext cx="2330136" cy="1234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45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844770"/>
              </p:ext>
            </p:extLst>
          </p:nvPr>
        </p:nvGraphicFramePr>
        <p:xfrm>
          <a:off x="499505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8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5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226064"/>
              </p:ext>
            </p:extLst>
          </p:nvPr>
        </p:nvGraphicFramePr>
        <p:xfrm>
          <a:off x="9307229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8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45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57949"/>
              </p:ext>
            </p:extLst>
          </p:nvPr>
        </p:nvGraphicFramePr>
        <p:xfrm>
          <a:off x="68288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39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95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27267"/>
              </p:ext>
            </p:extLst>
          </p:nvPr>
        </p:nvGraphicFramePr>
        <p:xfrm>
          <a:off x="9307228" y="4514676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88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4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1768"/>
              </p:ext>
            </p:extLst>
          </p:nvPr>
        </p:nvGraphicFramePr>
        <p:xfrm>
          <a:off x="499505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4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64105" y="1377021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Toxic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5549" y="1360098"/>
            <a:ext cx="167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Severe Toxic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04685" y="1377021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Obscene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64105" y="3792936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2399" y="3883734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Insult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47278" y="3977602"/>
            <a:ext cx="18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Hate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93702" y="2599723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Predicted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95509" y="2445003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Predicted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8645939" y="2445003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Predicted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053" y="4992502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Predicted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4395509" y="4992502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Predicted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8645939" y="4932671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Predicted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67627" y="1743604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actual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6070585" y="1741531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actual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10134600" y="1741531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actual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1721999" y="4331212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actual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3496" y="4271381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actual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10472296" y="4253066"/>
            <a:ext cx="1060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actual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0446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49" y="181626"/>
            <a:ext cx="9024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Results</a:t>
            </a:r>
          </a:p>
          <a:p>
            <a:r>
              <a:rPr lang="en-US" sz="2400" b="1" dirty="0">
                <a:latin typeface="Rockwell" charset="0"/>
                <a:ea typeface="Rockwell" charset="0"/>
                <a:cs typeface="Rockwell" charset="0"/>
              </a:rPr>
              <a:t>Severe Toxic Confusion Matrix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98478"/>
              </p:ext>
            </p:extLst>
          </p:nvPr>
        </p:nvGraphicFramePr>
        <p:xfrm>
          <a:off x="68288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3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95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11090"/>
              </p:ext>
            </p:extLst>
          </p:nvPr>
        </p:nvGraphicFramePr>
        <p:xfrm>
          <a:off x="499505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3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6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03924"/>
              </p:ext>
            </p:extLst>
          </p:nvPr>
        </p:nvGraphicFramePr>
        <p:xfrm>
          <a:off x="682888" y="4514677"/>
          <a:ext cx="2330136" cy="1236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87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46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7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23646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20734"/>
              </p:ext>
            </p:extLst>
          </p:nvPr>
        </p:nvGraphicFramePr>
        <p:xfrm>
          <a:off x="499505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38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95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23673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64105" y="1377021"/>
            <a:ext cx="16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LSTM(FT)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5549" y="1360098"/>
            <a:ext cx="14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GRU+CNN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64105" y="3792936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GRU(FT)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15549" y="3977602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GRU(W2V)</a:t>
            </a:r>
          </a:p>
        </p:txBody>
      </p:sp>
    </p:spTree>
    <p:extLst>
      <p:ext uri="{BB962C8B-B14F-4D97-AF65-F5344CB8AC3E}">
        <p14:creationId xmlns:p14="http://schemas.microsoft.com/office/powerpoint/2010/main" val="32946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49" y="181626"/>
            <a:ext cx="9024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Results</a:t>
            </a:r>
          </a:p>
          <a:p>
            <a:r>
              <a:rPr lang="en-US" sz="2400" b="1" dirty="0">
                <a:latin typeface="Rockwell" charset="0"/>
                <a:ea typeface="Rockwell" charset="0"/>
                <a:cs typeface="Rockwell" charset="0"/>
              </a:rPr>
              <a:t>Threat Confusion Matrix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8655"/>
              </p:ext>
            </p:extLst>
          </p:nvPr>
        </p:nvGraphicFramePr>
        <p:xfrm>
          <a:off x="68288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38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5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23883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05064"/>
              </p:ext>
            </p:extLst>
          </p:nvPr>
        </p:nvGraphicFramePr>
        <p:xfrm>
          <a:off x="499505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38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95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23883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87845"/>
              </p:ext>
            </p:extLst>
          </p:nvPr>
        </p:nvGraphicFramePr>
        <p:xfrm>
          <a:off x="68288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88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45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23883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42753"/>
              </p:ext>
            </p:extLst>
          </p:nvPr>
        </p:nvGraphicFramePr>
        <p:xfrm>
          <a:off x="499505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3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95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23873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64105" y="1377021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LSTM(FT)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5549" y="1360098"/>
            <a:ext cx="14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GRU+CNN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64105" y="3792936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GRU(FT)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15549" y="3977602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GRU(W2V)</a:t>
            </a:r>
          </a:p>
        </p:txBody>
      </p:sp>
    </p:spTree>
    <p:extLst>
      <p:ext uri="{BB962C8B-B14F-4D97-AF65-F5344CB8AC3E}">
        <p14:creationId xmlns:p14="http://schemas.microsoft.com/office/powerpoint/2010/main" val="73552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49" y="181626"/>
            <a:ext cx="9024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Results</a:t>
            </a:r>
          </a:p>
          <a:p>
            <a:r>
              <a:rPr lang="en-US" sz="2400" b="1" dirty="0">
                <a:latin typeface="Rockwell" charset="0"/>
                <a:ea typeface="Rockwell" charset="0"/>
                <a:cs typeface="Rockwell" charset="0"/>
              </a:rPr>
              <a:t>Identity Hate Confusion Matrix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859971"/>
              </p:ext>
            </p:extLst>
          </p:nvPr>
        </p:nvGraphicFramePr>
        <p:xfrm>
          <a:off x="68288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3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95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157665"/>
              </p:ext>
            </p:extLst>
          </p:nvPr>
        </p:nvGraphicFramePr>
        <p:xfrm>
          <a:off x="4995058" y="1948861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38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95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23693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62515"/>
              </p:ext>
            </p:extLst>
          </p:nvPr>
        </p:nvGraphicFramePr>
        <p:xfrm>
          <a:off x="68288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38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96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23660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22298"/>
              </p:ext>
            </p:extLst>
          </p:nvPr>
        </p:nvGraphicFramePr>
        <p:xfrm>
          <a:off x="4995058" y="4514677"/>
          <a:ext cx="2330136" cy="113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3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95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7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64105" y="1377021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LSTM(FT)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5549" y="1360098"/>
            <a:ext cx="14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GRU+CNN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64105" y="3792936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GRU(FT)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15549" y="3977602"/>
            <a:ext cx="12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GRU(W2V)</a:t>
            </a:r>
          </a:p>
        </p:txBody>
      </p:sp>
    </p:spTree>
    <p:extLst>
      <p:ext uri="{BB962C8B-B14F-4D97-AF65-F5344CB8AC3E}">
        <p14:creationId xmlns:p14="http://schemas.microsoft.com/office/powerpoint/2010/main" val="100777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10078599" y="2292443"/>
            <a:ext cx="1685306" cy="132538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5" name="Shape 135"/>
          <p:cNvSpPr txBox="1"/>
          <p:nvPr/>
        </p:nvSpPr>
        <p:spPr>
          <a:xfrm>
            <a:off x="481296" y="2737282"/>
            <a:ext cx="1378835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133" dirty="0">
                <a:latin typeface="Arial" charset="0"/>
                <a:ea typeface="Arial" charset="0"/>
                <a:cs typeface="Arial" charset="0"/>
                <a:sym typeface="Helvetica Neue"/>
              </a:rPr>
              <a:t>Problem &amp; Scope</a:t>
            </a:r>
            <a:endParaRPr sz="2133" dirty="0">
              <a:latin typeface="Arial" charset="0"/>
              <a:ea typeface="Arial" charset="0"/>
              <a:cs typeface="Arial" charset="0"/>
              <a:sym typeface="Helvetica Neue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849317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>
                <a:latin typeface="Helvetica Neue"/>
                <a:ea typeface="Helvetica Neue"/>
                <a:cs typeface="Helvetica Neue"/>
                <a:sym typeface="Helvetica Neue"/>
              </a:rPr>
              <a:t>Modeling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1763444" y="268224"/>
            <a:ext cx="7965200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FFFFFF"/>
              </a:buClr>
              <a:buSzPts val="4000"/>
            </a:pPr>
            <a:r>
              <a:rPr lang="en-US" sz="4800" b="1" dirty="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4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9999830" y="2737282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2133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292427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23" y="2332170"/>
            <a:ext cx="1237424" cy="1237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12" y="2332170"/>
            <a:ext cx="1237424" cy="1237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175" y="2288191"/>
            <a:ext cx="1237424" cy="1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724" y="29980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ckwell" charset="0"/>
                <a:ea typeface="Rockwell" charset="0"/>
                <a:cs typeface="Rockwell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724" y="1304144"/>
            <a:ext cx="105380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-GRU are faster than LSTM.</a:t>
            </a:r>
          </a:p>
          <a:p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-Word2vec performs better than Glove and FT.</a:t>
            </a:r>
          </a:p>
          <a:p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-Combing different models did</a:t>
            </a:r>
            <a:r>
              <a:rPr lang="mr-IN" sz="2000" dirty="0">
                <a:latin typeface="Rockwell" charset="0"/>
                <a:ea typeface="Rockwell" charset="0"/>
                <a:cs typeface="Rockwell" charset="0"/>
              </a:rPr>
              <a:t>’</a:t>
            </a: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t seem to help for this problem.</a:t>
            </a:r>
          </a:p>
          <a:p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-Total Budget for project-$50</a:t>
            </a:r>
          </a:p>
          <a:p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724" y="29980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simple technique for extending dataset</a:t>
            </a:r>
            <a:endParaRPr lang="en-US" sz="3200" b="1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9724" y="948690"/>
            <a:ext cx="105380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 fontAlgn="base">
              <a:buFont typeface="Arial" charset="0"/>
              <a:buChar char="•"/>
            </a:pPr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Original</a:t>
            </a:r>
          </a:p>
          <a:p>
            <a:pPr algn="just" fontAlgn="base"/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	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Wikipedia is full of fools. Who takes money and makes people work for free? Wikipedia!!! You 	might as well ban me, you fool. What's taking so long? Wiki is a stupid place, it's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Jimbo's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Cult.</a:t>
            </a:r>
          </a:p>
          <a:p>
            <a:pPr marL="285750" indent="-285750" algn="just" fontAlgn="base">
              <a:buFont typeface="Arial" charset="0"/>
              <a:buChar char="•"/>
            </a:pP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 fontAlgn="base">
              <a:buFont typeface="Arial" charset="0"/>
              <a:buChar char="•"/>
            </a:pPr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EN -&gt; DE -&gt; EN</a:t>
            </a:r>
          </a:p>
          <a:p>
            <a:pPr algn="just" fontAlgn="base"/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	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Wikipedia is full of dumbbells. Who takes money and lets people work for free? Wikipedia !!! 	You could ban me, you idiot. What does it take so long? Wiki is a stupid place, it's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Jimbo's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Cult.</a:t>
            </a:r>
          </a:p>
          <a:p>
            <a:pPr marL="285750" indent="-285750" algn="just" fontAlgn="base">
              <a:buFont typeface="Arial" charset="0"/>
              <a:buChar char="•"/>
            </a:pP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 fontAlgn="base">
              <a:buFont typeface="Arial" charset="0"/>
              <a:buChar char="•"/>
            </a:pPr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EN -&gt; FR -&gt; EN</a:t>
            </a:r>
          </a:p>
          <a:p>
            <a:pPr algn="just" fontAlgn="base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	Wikipedia is full of fools. Who takes the money and makes people work for free? Wikipedia !!! 	You might as well ban me, fool. What takes so long? Wiki is a stupid place, it is the cult of 	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Jimbo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.</a:t>
            </a:r>
          </a:p>
          <a:p>
            <a:pPr marL="285750" indent="-285750" algn="just" fontAlgn="base">
              <a:buFont typeface="Arial" charset="0"/>
              <a:buChar char="•"/>
            </a:pP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marL="285750" indent="-285750" algn="just" fontAlgn="base">
              <a:buFont typeface="Arial" charset="0"/>
              <a:buChar char="•"/>
            </a:pPr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>EN -&gt; ES -&gt; EN</a:t>
            </a:r>
          </a:p>
          <a:p>
            <a:pPr algn="just" fontAlgn="base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	Wikipedia is full of fools. Who takes money and makes people work for free? Wikipedia !!! You 	could also ban me, fool. What it's taking so long? Wiki is a stupid place, it is the Cult of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Jimbo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.</a:t>
            </a:r>
          </a:p>
          <a:p>
            <a:pPr fontAlgn="base"/>
            <a:r>
              <a:rPr lang="en-US" b="1" dirty="0">
                <a:latin typeface="Rockwell" charset="0"/>
                <a:ea typeface="Rockwell" charset="0"/>
                <a:cs typeface="Rockwell" charset="0"/>
              </a:rPr>
              <a:t/>
            </a:r>
            <a:br>
              <a:rPr lang="en-US" b="1" dirty="0">
                <a:latin typeface="Rockwell" charset="0"/>
                <a:ea typeface="Rockwell" charset="0"/>
                <a:cs typeface="Rockwell" charset="0"/>
              </a:rPr>
            </a:br>
            <a:endParaRPr lang="en-US" b="1" dirty="0">
              <a:latin typeface="Rockwell" charset="0"/>
              <a:ea typeface="Rockwell" charset="0"/>
              <a:cs typeface="Rockwell" charset="0"/>
            </a:endParaRPr>
          </a:p>
          <a:p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94" y="2172608"/>
            <a:ext cx="7288551" cy="39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3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4" y="294484"/>
            <a:ext cx="927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  <a:sym typeface="Helvetica Neue"/>
              </a:rPr>
              <a:t>Problem &amp; Scope</a:t>
            </a:r>
            <a:endParaRPr lang="en-US" sz="3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9469" y="1858781"/>
            <a:ext cx="104031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Study of negative online behaviors, like toxic comments (i.e. comments that are rude, disrespectful or otherwise likely to make someone leave a discussion)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Model capable of detecting different types of toxicity like threats, obscenity, insults, and identity-based hate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  <a:p>
            <a:pPr marL="285750" indent="-285750" algn="just">
              <a:buFont typeface="Arial" charset="0"/>
              <a:buChar char="•"/>
            </a:pPr>
            <a:r>
              <a:rPr lang="en-US" sz="1200" i="1" dirty="0"/>
              <a:t>Disclaimer: the dataset for this competition contains text that may be considered profane, vulgar, or offensive.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868" y="389744"/>
            <a:ext cx="1523782" cy="4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58" y="1214203"/>
            <a:ext cx="5696678" cy="4841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6932" y="179883"/>
            <a:ext cx="368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charset="0"/>
                <a:ea typeface="Arial" charset="0"/>
                <a:cs typeface="Arial" charset="0"/>
              </a:rPr>
              <a:t>Recent Incident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9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5" name="Shape 135"/>
          <p:cNvSpPr txBox="1"/>
          <p:nvPr/>
        </p:nvSpPr>
        <p:spPr>
          <a:xfrm>
            <a:off x="481296" y="2737282"/>
            <a:ext cx="1378835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133" dirty="0">
                <a:latin typeface="Arial" charset="0"/>
                <a:ea typeface="Arial" charset="0"/>
                <a:cs typeface="Arial" charset="0"/>
                <a:sym typeface="Helvetica Neue"/>
              </a:rPr>
              <a:t>Problem &amp; Scope</a:t>
            </a:r>
            <a:endParaRPr sz="2133" dirty="0">
              <a:latin typeface="Arial" charset="0"/>
              <a:ea typeface="Arial" charset="0"/>
              <a:cs typeface="Arial" charset="0"/>
              <a:sym typeface="Helvetica Neue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2133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849317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>
                <a:latin typeface="Helvetica Neue"/>
                <a:ea typeface="Helvetica Neue"/>
                <a:cs typeface="Helvetica Neue"/>
                <a:sym typeface="Helvetica Neue"/>
              </a:rPr>
              <a:t>Modeling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1763444" y="268224"/>
            <a:ext cx="7965200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FFFFFF"/>
              </a:buClr>
              <a:buSzPts val="4000"/>
            </a:pPr>
            <a:r>
              <a:rPr lang="en-US" sz="4800" b="1" dirty="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4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9999830" y="2737282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292427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10078600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23" y="2332170"/>
            <a:ext cx="1237424" cy="1237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726" y="2355725"/>
            <a:ext cx="1237424" cy="1237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17" y="2332170"/>
            <a:ext cx="1237424" cy="1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6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9469" y="389744"/>
            <a:ext cx="927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Embedding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9410" y="1618938"/>
            <a:ext cx="5441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Word Embedding format generally tries to map a word using a dictionary to a vector.</a:t>
            </a:r>
            <a:endParaRPr lang="en-US" sz="1200" dirty="0"/>
          </a:p>
          <a:p>
            <a:pPr marL="285750" indent="-285750" algn="just">
              <a:buFont typeface="Arial" charset="0"/>
              <a:buChar char="•"/>
            </a:pPr>
            <a:endParaRPr lang="en-US" sz="1200" dirty="0"/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/>
              <a:t>Different types of word embedding:-</a:t>
            </a:r>
          </a:p>
          <a:p>
            <a:pPr marL="1257300" lvl="2" indent="-342900" algn="just">
              <a:buFont typeface="Arial" charset="0"/>
              <a:buChar char="•"/>
            </a:pPr>
            <a:r>
              <a:rPr lang="en-US" sz="2000" dirty="0"/>
              <a:t>Frequency based Embedding</a:t>
            </a:r>
          </a:p>
          <a:p>
            <a:pPr marL="1257300" lvl="2" indent="-342900" algn="just">
              <a:buFont typeface="Arial" charset="0"/>
              <a:buChar char="•"/>
            </a:pPr>
            <a:r>
              <a:rPr lang="en-US" sz="2000" dirty="0"/>
              <a:t>Prediction based Embedding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lvl="2" indent="-285750" algn="just">
              <a:buFont typeface="Arial" charset="0"/>
              <a:buChar char="•"/>
            </a:pPr>
            <a:r>
              <a:rPr lang="en-US" sz="2000" dirty="0"/>
              <a:t>GLOVE: Frequency based Embedding</a:t>
            </a:r>
          </a:p>
          <a:p>
            <a:pPr marL="285750" lvl="2" indent="-285750" algn="just">
              <a:buFont typeface="Arial" charset="0"/>
              <a:buChar char="•"/>
            </a:pPr>
            <a:endParaRPr lang="en-US" sz="2000" dirty="0"/>
          </a:p>
          <a:p>
            <a:pPr marL="285750" lvl="2" indent="-285750" algn="just">
              <a:buFont typeface="Arial" charset="0"/>
              <a:buChar char="•"/>
            </a:pPr>
            <a:r>
              <a:rPr lang="en-US" sz="2000" dirty="0"/>
              <a:t>Word2vec: Prediction based Embedding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868" y="389744"/>
            <a:ext cx="1523782" cy="489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74" y="1920734"/>
            <a:ext cx="4698713" cy="2935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3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Word2Vec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788278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>
                <a:latin typeface="Helvetica Neue"/>
                <a:ea typeface="Helvetica Neue"/>
                <a:cs typeface="Helvetica Neue"/>
                <a:sym typeface="Helvetica Neue"/>
              </a:rPr>
              <a:t>GLoVE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543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9469" y="389744"/>
            <a:ext cx="927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Word2Vec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9410" y="1618938"/>
            <a:ext cx="66256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Two Shallow Neural Networks: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CBOW(Continuous bag of words)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/>
              <a:t>Skip-Gram Model 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CBOW: Predict the probability of a word given a context.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Skip-Gram Model: Predict the context given a word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Pre-trained vectors trained on part of Google News dataset (about 100 billion words).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The model contains 300-dimensional vectors for 3 million words and phrases.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865" y="1785709"/>
            <a:ext cx="4032354" cy="37232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4300" y="6327919"/>
            <a:ext cx="763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Ref: </a:t>
            </a:r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/blog/2017/12/fundamentals-of-deep-learning-introduction-to-</a:t>
            </a:r>
            <a:r>
              <a:rPr lang="en-US" sz="1200" dirty="0" err="1"/>
              <a:t>lstm</a:t>
            </a:r>
            <a:r>
              <a:rPr lang="en-US" sz="1200" dirty="0"/>
              <a:t>/</a:t>
            </a:r>
            <a:endParaRPr lang="en-US" sz="12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301" y="389744"/>
            <a:ext cx="1691671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8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3485225" y="2288191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6" name="Shape 136"/>
          <p:cNvSpPr txBox="1"/>
          <p:nvPr/>
        </p:nvSpPr>
        <p:spPr>
          <a:xfrm>
            <a:off x="3428141" y="2737282"/>
            <a:ext cx="1856557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dirty="0">
                <a:latin typeface="Helvetica Neue"/>
                <a:ea typeface="Helvetica Neue"/>
                <a:cs typeface="Helvetica Neue"/>
                <a:sym typeface="Helvetica Neue"/>
              </a:rPr>
              <a:t>Word2Vec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788278" y="2716858"/>
            <a:ext cx="1886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>
                <a:latin typeface="Helvetica Neue"/>
                <a:ea typeface="Helvetica Neue"/>
                <a:cs typeface="Helvetica Neue"/>
                <a:sym typeface="Helvetica Neue"/>
              </a:rPr>
              <a:t>GLoVE</a:t>
            </a:r>
            <a:endParaRPr sz="21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xmlns="" id="{0AA346EA-4A35-4EB0-A97F-7C212FC1A099}"/>
              </a:ext>
            </a:extLst>
          </p:cNvPr>
          <p:cNvSpPr/>
          <p:nvPr/>
        </p:nvSpPr>
        <p:spPr>
          <a:xfrm>
            <a:off x="6888825" y="2267767"/>
            <a:ext cx="1685306" cy="13253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603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4717</TotalTime>
  <Words>720</Words>
  <Application>Microsoft Macintosh PowerPoint</Application>
  <PresentationFormat>Widescreen</PresentationFormat>
  <Paragraphs>338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Apple Chancery</vt:lpstr>
      <vt:lpstr>Arial</vt:lpstr>
      <vt:lpstr>Calibri</vt:lpstr>
      <vt:lpstr>Georgia</vt:lpstr>
      <vt:lpstr>Helvetica Neue</vt:lpstr>
      <vt:lpstr>Mangal</vt:lpstr>
      <vt:lpstr>Rockwell</vt:lpstr>
      <vt:lpstr>Rockwell Extra Bold</vt:lpstr>
      <vt:lpstr>Trebuchet MS</vt:lpstr>
      <vt:lpstr>Wingdings</vt:lpstr>
      <vt:lpstr>Wood Type</vt:lpstr>
      <vt:lpstr>Toxic Comment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 Comment Classification</dc:title>
  <dc:creator>Rajat Handa</dc:creator>
  <cp:lastModifiedBy>Nima Latifi</cp:lastModifiedBy>
  <cp:revision>66</cp:revision>
  <dcterms:created xsi:type="dcterms:W3CDTF">2018-05-05T18:05:20Z</dcterms:created>
  <dcterms:modified xsi:type="dcterms:W3CDTF">2018-05-09T00:47:51Z</dcterms:modified>
</cp:coreProperties>
</file>